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55a3eac7a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55a3eac7a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case for keeping Order Time: emphasizes that we can’t know much about customers who don’t purchase regularly. We might be able to reach out to the Moved Ons, but probably not the One &amp; Dones. This model makes a distinction between teal, which is almost certainly lost causes, and gray, which we might be able to convert to repeat buyers by incentivizing their return. Note also the yellow (At Risk) group, which has particularly slow order time - perhaps we can convert them to loyal customers by strategizing timing of incentives to get them to make more frequent orders.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55a3eac7a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55a3eac7a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55a3eac7a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55a3eac7a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some specific characteristics of different customer segments, we can brainstorm strategies to target each group, with the goal of increasing revenue.</a:t>
            </a:r>
            <a:endParaRPr/>
          </a:p>
          <a:p>
            <a:pPr indent="0" lvl="0" marL="0" rtl="0" algn="l">
              <a:spcBef>
                <a:spcPts val="0"/>
              </a:spcBef>
              <a:spcAft>
                <a:spcPts val="0"/>
              </a:spcAft>
              <a:buNone/>
            </a:pPr>
            <a:r>
              <a:rPr lang="en"/>
              <a:t>Example suggestions might include email campaigns or targeted advertising. Asking for satisfaction feedback could reveal customer service issues that have caused lapsed customers to stop making purchases.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71af055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71af055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choosing which products to highlight. The Gray segment have made a purchase, but we want to ensure they will keep coming back. We can emphasize some of the products popular among our most loyal customers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71af055c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71af055c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71af055c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71af055c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55a3eac7a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55a3eac7a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55a3eac7a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55a3eac7a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 dataset contains records from Dec 01, 2009 to Dec 09, 2011, with over 44,000 unique orders (including cancellations) from 5,841 unique customers across 41 different countries.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55a3eac7a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55a3eac7a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calculation for each new feature calculated from full dataset, aggregated into orders by Invoice # and then by Customer ID.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55a3eac7a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55a3eac7a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in increasing order of dimensionality (3D, 4D, 8D). Which model to use mainly depends on how many different targeted strategies the company wants to employ.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55a3eac7a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55a3eac7a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the full dataset has a significant separation of the data - it turns out this is due to customers with low or 0 average order time. The RFM only model does not capture this cluster well - the RFMO is meant to reconcile both. However, note that whether the order time feature is truly important is debatable.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mention other models that were tried: Agglomerative clustering, Spectral clustering, and DBSCAN. K-Means consistently produced the best results.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55a3eac7a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55a3eac7a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most of the additional dimensions included in this model seem to have little relevance (max_price, avg_items, region), this is not the recommended model. However, it does serve a good use of dividing by Order Time and splitting the remaining data into recent/frequent/high value (yellow) vs. older/less frequent/mid value (teal).</a:t>
            </a:r>
            <a:endParaRPr/>
          </a:p>
          <a:p>
            <a:pPr indent="0" lvl="0" marL="0" rtl="0" algn="l">
              <a:spcBef>
                <a:spcPts val="0"/>
              </a:spcBef>
              <a:spcAft>
                <a:spcPts val="0"/>
              </a:spcAft>
              <a:buNone/>
            </a:pPr>
            <a:r>
              <a:rPr lang="en"/>
              <a:t>This can simplify the strategizing into 2 or three targeted campaigns.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55a3eac7a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55a3eac7a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case for ignoring Avg_Order_Time: it’s a peculiar feature, where 0 indicates inactive customers, but 2-6 indicates really active customers, and above that is slow customers (perhaps ordering 2x/year or less). It can vary wildly if a customer has only a few purchases (think 2 orders in one week, then a third order one year later). In other words, even though it is not necessarily correlated with frequency, it is heavily dependent on it/magnifies its importance.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55a3eac7a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55a3eac7a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archive.ics.uci.edu/ml/datasets/Online+Retail+II" TargetMode="External"/><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569150" y="453038"/>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Customer Segmentation</a:t>
            </a:r>
            <a:endParaRPr/>
          </a:p>
        </p:txBody>
      </p:sp>
      <p:sp>
        <p:nvSpPr>
          <p:cNvPr id="73" name="Google Shape;73;p13"/>
          <p:cNvSpPr txBox="1"/>
          <p:nvPr>
            <p:ph idx="1" type="subTitle"/>
          </p:nvPr>
        </p:nvSpPr>
        <p:spPr>
          <a:xfrm>
            <a:off x="2569150" y="1797593"/>
            <a:ext cx="6331500" cy="507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 RFM+ based clustering approach</a:t>
            </a:r>
            <a:endParaRPr/>
          </a:p>
        </p:txBody>
      </p:sp>
      <p:grpSp>
        <p:nvGrpSpPr>
          <p:cNvPr id="74" name="Google Shape;74;p13"/>
          <p:cNvGrpSpPr/>
          <p:nvPr/>
        </p:nvGrpSpPr>
        <p:grpSpPr>
          <a:xfrm>
            <a:off x="0" y="4759975"/>
            <a:ext cx="1787250" cy="383525"/>
            <a:chOff x="280550" y="4175375"/>
            <a:chExt cx="1787250" cy="383525"/>
          </a:xfrm>
        </p:grpSpPr>
        <p:sp>
          <p:nvSpPr>
            <p:cNvPr id="75" name="Google Shape;75;p13"/>
            <p:cNvSpPr/>
            <p:nvPr/>
          </p:nvSpPr>
          <p:spPr>
            <a:xfrm>
              <a:off x="280550" y="4175500"/>
              <a:ext cx="1770000" cy="38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3"/>
            <p:cNvPicPr preferRelativeResize="0"/>
            <p:nvPr/>
          </p:nvPicPr>
          <p:blipFill>
            <a:blip r:embed="rId3">
              <a:alphaModFix/>
            </a:blip>
            <a:stretch>
              <a:fillRect/>
            </a:stretch>
          </p:blipFill>
          <p:spPr>
            <a:xfrm>
              <a:off x="297875" y="4175375"/>
              <a:ext cx="1769925" cy="383375"/>
            </a:xfrm>
            <a:prstGeom prst="rect">
              <a:avLst/>
            </a:prstGeom>
            <a:noFill/>
            <a:ln>
              <a:noFill/>
            </a:ln>
          </p:spPr>
        </p:pic>
      </p:grpSp>
      <p:sp>
        <p:nvSpPr>
          <p:cNvPr id="77" name="Google Shape;77;p13"/>
          <p:cNvSpPr txBox="1"/>
          <p:nvPr/>
        </p:nvSpPr>
        <p:spPr>
          <a:xfrm>
            <a:off x="0" y="3928675"/>
            <a:ext cx="435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Capstone Project 3</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July 2021</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by </a:t>
            </a:r>
            <a:r>
              <a:rPr lang="en">
                <a:solidFill>
                  <a:schemeClr val="lt1"/>
                </a:solidFill>
                <a:latin typeface="Lato"/>
                <a:ea typeface="Lato"/>
                <a:cs typeface="Lato"/>
                <a:sym typeface="Lato"/>
              </a:rPr>
              <a:t>Adam Passmore</a:t>
            </a:r>
            <a:endParaRPr>
              <a:solidFill>
                <a:schemeClr val="lt1"/>
              </a:solidFill>
              <a:latin typeface="Lato"/>
              <a:ea typeface="Lato"/>
              <a:cs typeface="Lato"/>
              <a:sym typeface="Lato"/>
            </a:endParaRPr>
          </a:p>
        </p:txBody>
      </p:sp>
      <p:pic>
        <p:nvPicPr>
          <p:cNvPr id="78" name="Google Shape;78;p13"/>
          <p:cNvPicPr preferRelativeResize="0"/>
          <p:nvPr/>
        </p:nvPicPr>
        <p:blipFill rotWithShape="1">
          <a:blip r:embed="rId4">
            <a:alphaModFix/>
          </a:blip>
          <a:srcRect b="5194" l="0" r="0" t="15984"/>
          <a:stretch/>
        </p:blipFill>
        <p:spPr>
          <a:xfrm>
            <a:off x="2641875" y="2305200"/>
            <a:ext cx="4549898" cy="2338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RFMO</a:t>
            </a:r>
            <a:endParaRPr/>
          </a:p>
        </p:txBody>
      </p:sp>
      <p:pic>
        <p:nvPicPr>
          <p:cNvPr id="161" name="Google Shape;161;p22"/>
          <p:cNvPicPr preferRelativeResize="0"/>
          <p:nvPr/>
        </p:nvPicPr>
        <p:blipFill>
          <a:blip r:embed="rId3">
            <a:alphaModFix/>
          </a:blip>
          <a:stretch>
            <a:fillRect/>
          </a:stretch>
        </p:blipFill>
        <p:spPr>
          <a:xfrm>
            <a:off x="631687" y="1051182"/>
            <a:ext cx="7863839" cy="3963961"/>
          </a:xfrm>
          <a:prstGeom prst="rect">
            <a:avLst/>
          </a:prstGeom>
          <a:noFill/>
          <a:ln>
            <a:noFill/>
          </a:ln>
        </p:spPr>
      </p:pic>
      <p:sp>
        <p:nvSpPr>
          <p:cNvPr id="162" name="Google Shape;162;p22"/>
          <p:cNvSpPr txBox="1"/>
          <p:nvPr/>
        </p:nvSpPr>
        <p:spPr>
          <a:xfrm>
            <a:off x="1465225" y="107750"/>
            <a:ext cx="18219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One &amp; Done</a:t>
            </a:r>
            <a:endParaRPr>
              <a:solidFill>
                <a:srgbClr val="FFFFFF"/>
              </a:solidFill>
              <a:latin typeface="Lato"/>
              <a:ea typeface="Lato"/>
              <a:cs typeface="Lato"/>
              <a:sym typeface="Lato"/>
            </a:endParaRPr>
          </a:p>
        </p:txBody>
      </p:sp>
      <p:sp>
        <p:nvSpPr>
          <p:cNvPr id="163" name="Google Shape;163;p22"/>
          <p:cNvSpPr txBox="1"/>
          <p:nvPr/>
        </p:nvSpPr>
        <p:spPr>
          <a:xfrm>
            <a:off x="5270592" y="107750"/>
            <a:ext cx="18219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At Risk</a:t>
            </a:r>
            <a:endParaRPr>
              <a:solidFill>
                <a:schemeClr val="dk2"/>
              </a:solidFill>
              <a:latin typeface="Lato"/>
              <a:ea typeface="Lato"/>
              <a:cs typeface="Lato"/>
              <a:sym typeface="Lato"/>
            </a:endParaRPr>
          </a:p>
        </p:txBody>
      </p:sp>
      <p:sp>
        <p:nvSpPr>
          <p:cNvPr id="164" name="Google Shape;164;p22"/>
          <p:cNvSpPr txBox="1"/>
          <p:nvPr/>
        </p:nvSpPr>
        <p:spPr>
          <a:xfrm>
            <a:off x="3367908" y="107750"/>
            <a:ext cx="1821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Moved On</a:t>
            </a:r>
            <a:endParaRPr>
              <a:solidFill>
                <a:srgbClr val="FFFFFF"/>
              </a:solidFill>
              <a:latin typeface="Lato"/>
              <a:ea typeface="Lato"/>
              <a:cs typeface="Lato"/>
              <a:sym typeface="Lato"/>
            </a:endParaRPr>
          </a:p>
        </p:txBody>
      </p:sp>
      <p:sp>
        <p:nvSpPr>
          <p:cNvPr id="165" name="Google Shape;165;p22"/>
          <p:cNvSpPr txBox="1"/>
          <p:nvPr/>
        </p:nvSpPr>
        <p:spPr>
          <a:xfrm>
            <a:off x="7173275" y="107750"/>
            <a:ext cx="18219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Loyal Customers</a:t>
            </a:r>
            <a:endParaRPr>
              <a:solidFill>
                <a:srgbClr val="FFFFFF"/>
              </a:solidFill>
              <a:latin typeface="Lato"/>
              <a:ea typeface="Lato"/>
              <a:cs typeface="Lato"/>
              <a:sym typeface="Lato"/>
            </a:endParaRPr>
          </a:p>
        </p:txBody>
      </p:sp>
      <p:sp>
        <p:nvSpPr>
          <p:cNvPr id="166" name="Google Shape;166;p22"/>
          <p:cNvSpPr txBox="1"/>
          <p:nvPr/>
        </p:nvSpPr>
        <p:spPr>
          <a:xfrm>
            <a:off x="5270592" y="579463"/>
            <a:ext cx="18219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One &amp; At Risk</a:t>
            </a:r>
            <a:endParaRPr>
              <a:solidFill>
                <a:schemeClr val="dk2"/>
              </a:solidFill>
              <a:latin typeface="Lato"/>
              <a:ea typeface="Lato"/>
              <a:cs typeface="Lato"/>
              <a:sym typeface="Lato"/>
            </a:endParaRPr>
          </a:p>
        </p:txBody>
      </p:sp>
      <p:sp>
        <p:nvSpPr>
          <p:cNvPr id="167" name="Google Shape;167;p22"/>
          <p:cNvSpPr txBox="1"/>
          <p:nvPr/>
        </p:nvSpPr>
        <p:spPr>
          <a:xfrm>
            <a:off x="3367908" y="579463"/>
            <a:ext cx="18219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Old Friends</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RFMO</a:t>
            </a:r>
            <a:endParaRPr/>
          </a:p>
        </p:txBody>
      </p:sp>
      <p:sp>
        <p:nvSpPr>
          <p:cNvPr id="173" name="Google Shape;173;p23"/>
          <p:cNvSpPr txBox="1"/>
          <p:nvPr/>
        </p:nvSpPr>
        <p:spPr>
          <a:xfrm>
            <a:off x="1465225" y="107750"/>
            <a:ext cx="18219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One &amp; Done</a:t>
            </a:r>
            <a:endParaRPr>
              <a:solidFill>
                <a:srgbClr val="FFFFFF"/>
              </a:solidFill>
              <a:latin typeface="Lato"/>
              <a:ea typeface="Lato"/>
              <a:cs typeface="Lato"/>
              <a:sym typeface="Lato"/>
            </a:endParaRPr>
          </a:p>
        </p:txBody>
      </p:sp>
      <p:sp>
        <p:nvSpPr>
          <p:cNvPr id="174" name="Google Shape;174;p23"/>
          <p:cNvSpPr txBox="1"/>
          <p:nvPr/>
        </p:nvSpPr>
        <p:spPr>
          <a:xfrm>
            <a:off x="5270592" y="107750"/>
            <a:ext cx="18219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At Risk</a:t>
            </a:r>
            <a:endParaRPr>
              <a:solidFill>
                <a:schemeClr val="dk2"/>
              </a:solidFill>
              <a:latin typeface="Lato"/>
              <a:ea typeface="Lato"/>
              <a:cs typeface="Lato"/>
              <a:sym typeface="Lato"/>
            </a:endParaRPr>
          </a:p>
        </p:txBody>
      </p:sp>
      <p:sp>
        <p:nvSpPr>
          <p:cNvPr id="175" name="Google Shape;175;p23"/>
          <p:cNvSpPr txBox="1"/>
          <p:nvPr/>
        </p:nvSpPr>
        <p:spPr>
          <a:xfrm>
            <a:off x="3367908" y="107750"/>
            <a:ext cx="1821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Moved On</a:t>
            </a:r>
            <a:endParaRPr>
              <a:solidFill>
                <a:srgbClr val="FFFFFF"/>
              </a:solidFill>
              <a:latin typeface="Lato"/>
              <a:ea typeface="Lato"/>
              <a:cs typeface="Lato"/>
              <a:sym typeface="Lato"/>
            </a:endParaRPr>
          </a:p>
        </p:txBody>
      </p:sp>
      <p:sp>
        <p:nvSpPr>
          <p:cNvPr id="176" name="Google Shape;176;p23"/>
          <p:cNvSpPr txBox="1"/>
          <p:nvPr/>
        </p:nvSpPr>
        <p:spPr>
          <a:xfrm>
            <a:off x="7173275" y="107750"/>
            <a:ext cx="18219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Loyal Customers</a:t>
            </a:r>
            <a:endParaRPr>
              <a:solidFill>
                <a:srgbClr val="FFFFFF"/>
              </a:solidFill>
              <a:latin typeface="Lato"/>
              <a:ea typeface="Lato"/>
              <a:cs typeface="Lato"/>
              <a:sym typeface="Lato"/>
            </a:endParaRPr>
          </a:p>
        </p:txBody>
      </p:sp>
      <p:sp>
        <p:nvSpPr>
          <p:cNvPr id="177" name="Google Shape;177;p23"/>
          <p:cNvSpPr txBox="1"/>
          <p:nvPr/>
        </p:nvSpPr>
        <p:spPr>
          <a:xfrm>
            <a:off x="5270592" y="579463"/>
            <a:ext cx="18219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One &amp; At Risk</a:t>
            </a:r>
            <a:endParaRPr>
              <a:solidFill>
                <a:schemeClr val="dk2"/>
              </a:solidFill>
              <a:latin typeface="Lato"/>
              <a:ea typeface="Lato"/>
              <a:cs typeface="Lato"/>
              <a:sym typeface="Lato"/>
            </a:endParaRPr>
          </a:p>
        </p:txBody>
      </p:sp>
      <p:sp>
        <p:nvSpPr>
          <p:cNvPr id="178" name="Google Shape;178;p23"/>
          <p:cNvSpPr txBox="1"/>
          <p:nvPr/>
        </p:nvSpPr>
        <p:spPr>
          <a:xfrm>
            <a:off x="3367908" y="579463"/>
            <a:ext cx="18219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Old Friends</a:t>
            </a:r>
            <a:endParaRPr>
              <a:solidFill>
                <a:srgbClr val="FFFFFF"/>
              </a:solidFill>
              <a:latin typeface="Lato"/>
              <a:ea typeface="Lato"/>
              <a:cs typeface="Lato"/>
              <a:sym typeface="Lato"/>
            </a:endParaRPr>
          </a:p>
        </p:txBody>
      </p:sp>
      <p:pic>
        <p:nvPicPr>
          <p:cNvPr id="179" name="Google Shape;179;p23"/>
          <p:cNvPicPr preferRelativeResize="0"/>
          <p:nvPr/>
        </p:nvPicPr>
        <p:blipFill rotWithShape="1">
          <a:blip r:embed="rId3">
            <a:alphaModFix/>
          </a:blip>
          <a:srcRect b="8283" l="1806" r="0" t="12595"/>
          <a:stretch/>
        </p:blipFill>
        <p:spPr>
          <a:xfrm>
            <a:off x="811200" y="1051200"/>
            <a:ext cx="7521597" cy="4039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430825" y="251750"/>
            <a:ext cx="8366400" cy="8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Targeting our Segments</a:t>
            </a:r>
            <a:endParaRPr sz="3600">
              <a:solidFill>
                <a:schemeClr val="dk1"/>
              </a:solidFill>
            </a:endParaRPr>
          </a:p>
        </p:txBody>
      </p:sp>
      <p:sp>
        <p:nvSpPr>
          <p:cNvPr id="185" name="Google Shape;185;p24"/>
          <p:cNvSpPr txBox="1"/>
          <p:nvPr/>
        </p:nvSpPr>
        <p:spPr>
          <a:xfrm>
            <a:off x="611850" y="1125350"/>
            <a:ext cx="18219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One &amp; Done</a:t>
            </a:r>
            <a:endParaRPr>
              <a:solidFill>
                <a:srgbClr val="FFFFFF"/>
              </a:solidFill>
              <a:latin typeface="Lato"/>
              <a:ea typeface="Lato"/>
              <a:cs typeface="Lato"/>
              <a:sym typeface="Lato"/>
            </a:endParaRPr>
          </a:p>
        </p:txBody>
      </p:sp>
      <p:sp>
        <p:nvSpPr>
          <p:cNvPr id="186" name="Google Shape;186;p24"/>
          <p:cNvSpPr txBox="1"/>
          <p:nvPr/>
        </p:nvSpPr>
        <p:spPr>
          <a:xfrm>
            <a:off x="611850" y="3000462"/>
            <a:ext cx="18219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At Risk</a:t>
            </a:r>
            <a:endParaRPr>
              <a:solidFill>
                <a:schemeClr val="dk2"/>
              </a:solidFill>
              <a:latin typeface="Lato"/>
              <a:ea typeface="Lato"/>
              <a:cs typeface="Lato"/>
              <a:sym typeface="Lato"/>
            </a:endParaRPr>
          </a:p>
        </p:txBody>
      </p:sp>
      <p:sp>
        <p:nvSpPr>
          <p:cNvPr id="187" name="Google Shape;187;p24"/>
          <p:cNvSpPr txBox="1"/>
          <p:nvPr/>
        </p:nvSpPr>
        <p:spPr>
          <a:xfrm>
            <a:off x="611850" y="2375425"/>
            <a:ext cx="1821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Moved On</a:t>
            </a:r>
            <a:endParaRPr>
              <a:solidFill>
                <a:srgbClr val="FFFFFF"/>
              </a:solidFill>
              <a:latin typeface="Lato"/>
              <a:ea typeface="Lato"/>
              <a:cs typeface="Lato"/>
              <a:sym typeface="Lato"/>
            </a:endParaRPr>
          </a:p>
        </p:txBody>
      </p:sp>
      <p:sp>
        <p:nvSpPr>
          <p:cNvPr id="188" name="Google Shape;188;p24"/>
          <p:cNvSpPr txBox="1"/>
          <p:nvPr/>
        </p:nvSpPr>
        <p:spPr>
          <a:xfrm>
            <a:off x="611850" y="4250536"/>
            <a:ext cx="18219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Loyal Customers</a:t>
            </a:r>
            <a:endParaRPr>
              <a:solidFill>
                <a:srgbClr val="FFFFFF"/>
              </a:solidFill>
              <a:latin typeface="Lato"/>
              <a:ea typeface="Lato"/>
              <a:cs typeface="Lato"/>
              <a:sym typeface="Lato"/>
            </a:endParaRPr>
          </a:p>
        </p:txBody>
      </p:sp>
      <p:sp>
        <p:nvSpPr>
          <p:cNvPr id="189" name="Google Shape;189;p24"/>
          <p:cNvSpPr txBox="1"/>
          <p:nvPr/>
        </p:nvSpPr>
        <p:spPr>
          <a:xfrm>
            <a:off x="611850" y="1750387"/>
            <a:ext cx="18219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One &amp; At Risk</a:t>
            </a:r>
            <a:endParaRPr>
              <a:solidFill>
                <a:schemeClr val="dk2"/>
              </a:solidFill>
              <a:latin typeface="Lato"/>
              <a:ea typeface="Lato"/>
              <a:cs typeface="Lato"/>
              <a:sym typeface="Lato"/>
            </a:endParaRPr>
          </a:p>
        </p:txBody>
      </p:sp>
      <p:sp>
        <p:nvSpPr>
          <p:cNvPr id="190" name="Google Shape;190;p24"/>
          <p:cNvSpPr txBox="1"/>
          <p:nvPr/>
        </p:nvSpPr>
        <p:spPr>
          <a:xfrm>
            <a:off x="611850" y="3625499"/>
            <a:ext cx="18219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Old Friends</a:t>
            </a:r>
            <a:endParaRPr>
              <a:solidFill>
                <a:srgbClr val="FFFFFF"/>
              </a:solidFill>
              <a:latin typeface="Lato"/>
              <a:ea typeface="Lato"/>
              <a:cs typeface="Lato"/>
              <a:sym typeface="Lato"/>
            </a:endParaRPr>
          </a:p>
        </p:txBody>
      </p:sp>
      <p:sp>
        <p:nvSpPr>
          <p:cNvPr id="191" name="Google Shape;191;p24"/>
          <p:cNvSpPr txBox="1"/>
          <p:nvPr/>
        </p:nvSpPr>
        <p:spPr>
          <a:xfrm>
            <a:off x="2530050" y="1125350"/>
            <a:ext cx="6002100" cy="400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Highlight new products, offer discount/gift for return</a:t>
            </a:r>
            <a:endParaRPr>
              <a:solidFill>
                <a:schemeClr val="dk2"/>
              </a:solidFill>
              <a:latin typeface="Lato"/>
              <a:ea typeface="Lato"/>
              <a:cs typeface="Lato"/>
              <a:sym typeface="Lato"/>
            </a:endParaRPr>
          </a:p>
        </p:txBody>
      </p:sp>
      <p:sp>
        <p:nvSpPr>
          <p:cNvPr id="192" name="Google Shape;192;p24"/>
          <p:cNvSpPr txBox="1"/>
          <p:nvPr/>
        </p:nvSpPr>
        <p:spPr>
          <a:xfrm>
            <a:off x="2530050" y="1750375"/>
            <a:ext cx="6002100" cy="4002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Ask for feedback on satisfaction, offer discount/gift, target frequently</a:t>
            </a:r>
            <a:endParaRPr>
              <a:solidFill>
                <a:schemeClr val="dk2"/>
              </a:solidFill>
              <a:latin typeface="Lato"/>
              <a:ea typeface="Lato"/>
              <a:cs typeface="Lato"/>
              <a:sym typeface="Lato"/>
            </a:endParaRPr>
          </a:p>
        </p:txBody>
      </p:sp>
      <p:sp>
        <p:nvSpPr>
          <p:cNvPr id="193" name="Google Shape;193;p24"/>
          <p:cNvSpPr txBox="1"/>
          <p:nvPr/>
        </p:nvSpPr>
        <p:spPr>
          <a:xfrm>
            <a:off x="2530050" y="2375400"/>
            <a:ext cx="60021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Ask for feedback on satisfaction, highlight new products</a:t>
            </a:r>
            <a:endParaRPr>
              <a:solidFill>
                <a:schemeClr val="dk2"/>
              </a:solidFill>
              <a:latin typeface="Lato"/>
              <a:ea typeface="Lato"/>
              <a:cs typeface="Lato"/>
              <a:sym typeface="Lato"/>
            </a:endParaRPr>
          </a:p>
        </p:txBody>
      </p:sp>
      <p:sp>
        <p:nvSpPr>
          <p:cNvPr id="194" name="Google Shape;194;p24"/>
          <p:cNvSpPr txBox="1"/>
          <p:nvPr/>
        </p:nvSpPr>
        <p:spPr>
          <a:xfrm>
            <a:off x="2530050" y="3000425"/>
            <a:ext cx="6002100" cy="4002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Offer member benefits, highlight specific products, target more frequently</a:t>
            </a:r>
            <a:endParaRPr>
              <a:solidFill>
                <a:schemeClr val="dk2"/>
              </a:solidFill>
              <a:latin typeface="Lato"/>
              <a:ea typeface="Lato"/>
              <a:cs typeface="Lato"/>
              <a:sym typeface="Lato"/>
            </a:endParaRPr>
          </a:p>
        </p:txBody>
      </p:sp>
      <p:sp>
        <p:nvSpPr>
          <p:cNvPr id="195" name="Google Shape;195;p24"/>
          <p:cNvSpPr txBox="1"/>
          <p:nvPr/>
        </p:nvSpPr>
        <p:spPr>
          <a:xfrm>
            <a:off x="2530050" y="3625450"/>
            <a:ext cx="6002100" cy="4002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Offer member benefits, h</a:t>
            </a:r>
            <a:r>
              <a:rPr lang="en">
                <a:solidFill>
                  <a:schemeClr val="dk2"/>
                </a:solidFill>
                <a:latin typeface="Lato"/>
                <a:ea typeface="Lato"/>
                <a:cs typeface="Lato"/>
                <a:sym typeface="Lato"/>
              </a:rPr>
              <a:t>ighlight new products</a:t>
            </a:r>
            <a:endParaRPr>
              <a:solidFill>
                <a:schemeClr val="dk2"/>
              </a:solidFill>
              <a:latin typeface="Lato"/>
              <a:ea typeface="Lato"/>
              <a:cs typeface="Lato"/>
              <a:sym typeface="Lato"/>
            </a:endParaRPr>
          </a:p>
        </p:txBody>
      </p:sp>
      <p:sp>
        <p:nvSpPr>
          <p:cNvPr id="196" name="Google Shape;196;p24"/>
          <p:cNvSpPr txBox="1"/>
          <p:nvPr/>
        </p:nvSpPr>
        <p:spPr>
          <a:xfrm>
            <a:off x="2530050" y="4250475"/>
            <a:ext cx="6002100" cy="4002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Offer member benefits, referral bonuses</a:t>
            </a:r>
            <a:endParaRPr>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5"/>
          <p:cNvPicPr preferRelativeResize="0"/>
          <p:nvPr/>
        </p:nvPicPr>
        <p:blipFill rotWithShape="1">
          <a:blip r:embed="rId3">
            <a:alphaModFix/>
          </a:blip>
          <a:srcRect b="9089" l="14363" r="1048" t="8876"/>
          <a:stretch/>
        </p:blipFill>
        <p:spPr>
          <a:xfrm>
            <a:off x="878025" y="184100"/>
            <a:ext cx="7387950" cy="4775299"/>
          </a:xfrm>
          <a:prstGeom prst="rect">
            <a:avLst/>
          </a:prstGeom>
          <a:noFill/>
          <a:ln>
            <a:noFill/>
          </a:ln>
        </p:spPr>
      </p:pic>
      <p:cxnSp>
        <p:nvCxnSpPr>
          <p:cNvPr id="202" name="Google Shape;202;p25"/>
          <p:cNvCxnSpPr/>
          <p:nvPr/>
        </p:nvCxnSpPr>
        <p:spPr>
          <a:xfrm>
            <a:off x="3932775" y="601200"/>
            <a:ext cx="960300" cy="61800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25"/>
          <p:cNvCxnSpPr/>
          <p:nvPr/>
        </p:nvCxnSpPr>
        <p:spPr>
          <a:xfrm>
            <a:off x="3707325" y="818275"/>
            <a:ext cx="1152300" cy="6345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25"/>
          <p:cNvCxnSpPr/>
          <p:nvPr/>
        </p:nvCxnSpPr>
        <p:spPr>
          <a:xfrm flipH="1" rot="10800000">
            <a:off x="3715675" y="818325"/>
            <a:ext cx="1285800" cy="1920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25"/>
          <p:cNvCxnSpPr/>
          <p:nvPr/>
        </p:nvCxnSpPr>
        <p:spPr>
          <a:xfrm>
            <a:off x="3665575" y="1436175"/>
            <a:ext cx="1068900" cy="84330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25"/>
          <p:cNvCxnSpPr/>
          <p:nvPr/>
        </p:nvCxnSpPr>
        <p:spPr>
          <a:xfrm>
            <a:off x="3632175" y="1878725"/>
            <a:ext cx="1052100" cy="22878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25"/>
          <p:cNvCxnSpPr/>
          <p:nvPr/>
        </p:nvCxnSpPr>
        <p:spPr>
          <a:xfrm>
            <a:off x="3256425" y="3765775"/>
            <a:ext cx="1578000" cy="6096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5"/>
          <p:cNvCxnSpPr/>
          <p:nvPr/>
        </p:nvCxnSpPr>
        <p:spPr>
          <a:xfrm flipH="1" rot="10800000">
            <a:off x="3214675" y="1035425"/>
            <a:ext cx="1761900" cy="3139500"/>
          </a:xfrm>
          <a:prstGeom prst="straightConnector1">
            <a:avLst/>
          </a:prstGeom>
          <a:noFill/>
          <a:ln cap="flat" cmpd="sng" w="9525">
            <a:solidFill>
              <a:schemeClr val="dk2"/>
            </a:solidFill>
            <a:prstDash val="solid"/>
            <a:round/>
            <a:headEnd len="med" w="med" type="none"/>
            <a:tailEnd len="med" w="med" type="none"/>
          </a:ln>
        </p:spPr>
      </p:cxnSp>
      <p:sp>
        <p:nvSpPr>
          <p:cNvPr id="209" name="Google Shape;209;p25"/>
          <p:cNvSpPr/>
          <p:nvPr/>
        </p:nvSpPr>
        <p:spPr>
          <a:xfrm>
            <a:off x="4593450" y="517700"/>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4593450" y="1569750"/>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4593450" y="1761825"/>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4593450" y="1953900"/>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4593450" y="2396488"/>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4593450" y="2571738"/>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4593450" y="2797338"/>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4593450" y="3005938"/>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4593450" y="3214538"/>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4593450" y="3423138"/>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4593450" y="3631738"/>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4593450" y="3840338"/>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4593450" y="4466138"/>
            <a:ext cx="1461300" cy="19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327825" y="51975"/>
            <a:ext cx="4045200" cy="82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Next Steps</a:t>
            </a:r>
            <a:endParaRPr/>
          </a:p>
        </p:txBody>
      </p:sp>
      <p:sp>
        <p:nvSpPr>
          <p:cNvPr id="227" name="Google Shape;227;p26"/>
          <p:cNvSpPr txBox="1"/>
          <p:nvPr>
            <p:ph idx="2" type="body"/>
          </p:nvPr>
        </p:nvSpPr>
        <p:spPr>
          <a:xfrm>
            <a:off x="431925" y="876375"/>
            <a:ext cx="3837000" cy="3648000"/>
          </a:xfrm>
          <a:prstGeom prst="rect">
            <a:avLst/>
          </a:prstGeom>
        </p:spPr>
        <p:txBody>
          <a:bodyPr anchorCtr="0" anchor="ctr" bIns="91425" lIns="91425" spcFirstLastPara="1" rIns="91425" wrap="square" tIns="91425">
            <a:normAutofit lnSpcReduction="10000"/>
          </a:bodyPr>
          <a:lstStyle/>
          <a:p>
            <a:pPr indent="-342900" lvl="0" marL="457200" rtl="0" algn="l">
              <a:spcBef>
                <a:spcPts val="0"/>
              </a:spcBef>
              <a:spcAft>
                <a:spcPts val="0"/>
              </a:spcAft>
              <a:buClr>
                <a:schemeClr val="dk2"/>
              </a:buClr>
              <a:buSzPts val="1800"/>
              <a:buChar char="●"/>
            </a:pPr>
            <a:r>
              <a:rPr lang="en">
                <a:solidFill>
                  <a:schemeClr val="dk2"/>
                </a:solidFill>
              </a:rPr>
              <a:t>Continue brainstorming and development of targeted strategies based on found segments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Choose a plan and develop new marketing materials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Implement plan - possibly with A/B testing within each segment</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Monitor results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Ensure investment in products for most desired customers</a:t>
            </a:r>
            <a:endParaRPr>
              <a:solidFill>
                <a:schemeClr val="dk2"/>
              </a:solidFill>
            </a:endParaRPr>
          </a:p>
        </p:txBody>
      </p:sp>
      <p:sp>
        <p:nvSpPr>
          <p:cNvPr id="228" name="Google Shape;228;p26"/>
          <p:cNvSpPr txBox="1"/>
          <p:nvPr>
            <p:ph type="title"/>
          </p:nvPr>
        </p:nvSpPr>
        <p:spPr>
          <a:xfrm>
            <a:off x="4865175" y="51975"/>
            <a:ext cx="4045200" cy="82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Future</a:t>
            </a:r>
            <a:r>
              <a:rPr lang="en">
                <a:solidFill>
                  <a:schemeClr val="lt1"/>
                </a:solidFill>
              </a:rPr>
              <a:t> Steps</a:t>
            </a:r>
            <a:endParaRPr>
              <a:solidFill>
                <a:schemeClr val="lt1"/>
              </a:solidFill>
            </a:endParaRPr>
          </a:p>
        </p:txBody>
      </p:sp>
      <p:sp>
        <p:nvSpPr>
          <p:cNvPr id="229" name="Google Shape;229;p26"/>
          <p:cNvSpPr txBox="1"/>
          <p:nvPr>
            <p:ph idx="2" type="body"/>
          </p:nvPr>
        </p:nvSpPr>
        <p:spPr>
          <a:xfrm>
            <a:off x="4969275" y="876375"/>
            <a:ext cx="3837000" cy="36480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Establish</a:t>
            </a:r>
            <a:r>
              <a:rPr lang="en">
                <a:solidFill>
                  <a:srgbClr val="FFFFFF"/>
                </a:solidFill>
              </a:rPr>
              <a:t> desired timeline to review changes to observed segments - next year?</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Expand data collection on customers - demographic information can help market to new customers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Use labeled data to develop a supervised predictive model indicating which new customers will be the most valuable</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 &amp;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Customer Segmentation?</a:t>
            </a:r>
            <a:endParaRPr/>
          </a:p>
        </p:txBody>
      </p:sp>
      <p:sp>
        <p:nvSpPr>
          <p:cNvPr id="84" name="Google Shape;84;p14"/>
          <p:cNvSpPr txBox="1"/>
          <p:nvPr>
            <p:ph idx="1" type="body"/>
          </p:nvPr>
        </p:nvSpPr>
        <p:spPr>
          <a:xfrm>
            <a:off x="2434250" y="1211350"/>
            <a:ext cx="6321600" cy="148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Who are our customers?</a:t>
            </a:r>
            <a:endParaRPr/>
          </a:p>
          <a:p>
            <a:pPr indent="-342900" lvl="0" marL="457200" rtl="0" algn="l">
              <a:spcBef>
                <a:spcPts val="0"/>
              </a:spcBef>
              <a:spcAft>
                <a:spcPts val="0"/>
              </a:spcAft>
              <a:buSzPts val="1800"/>
              <a:buChar char="●"/>
            </a:pPr>
            <a:r>
              <a:rPr lang="en"/>
              <a:t>How do our customers behave?</a:t>
            </a:r>
            <a:endParaRPr/>
          </a:p>
          <a:p>
            <a:pPr indent="-342900" lvl="0" marL="457200" rtl="0" algn="l">
              <a:spcBef>
                <a:spcPts val="0"/>
              </a:spcBef>
              <a:spcAft>
                <a:spcPts val="0"/>
              </a:spcAft>
              <a:buSzPts val="1800"/>
              <a:buChar char="●"/>
            </a:pPr>
            <a:r>
              <a:rPr lang="en"/>
              <a:t>Can we create strategies of marketing and/or customer service that match the preferences of certain customers?</a:t>
            </a:r>
            <a:endParaRPr/>
          </a:p>
        </p:txBody>
      </p:sp>
      <p:sp>
        <p:nvSpPr>
          <p:cNvPr id="85" name="Google Shape;85;p14"/>
          <p:cNvSpPr txBox="1"/>
          <p:nvPr>
            <p:ph type="title"/>
          </p:nvPr>
        </p:nvSpPr>
        <p:spPr>
          <a:xfrm>
            <a:off x="2434250" y="2571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RFM Analysis</a:t>
            </a:r>
            <a:endParaRPr/>
          </a:p>
        </p:txBody>
      </p:sp>
      <p:sp>
        <p:nvSpPr>
          <p:cNvPr id="86" name="Google Shape;86;p14"/>
          <p:cNvSpPr txBox="1"/>
          <p:nvPr>
            <p:ph idx="1" type="body"/>
          </p:nvPr>
        </p:nvSpPr>
        <p:spPr>
          <a:xfrm>
            <a:off x="2468250" y="3207150"/>
            <a:ext cx="6321600" cy="148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Recency, Frequency, Monetary Value</a:t>
            </a:r>
            <a:endParaRPr/>
          </a:p>
          <a:p>
            <a:pPr indent="-342900" lvl="0" marL="457200" rtl="0" algn="l">
              <a:spcBef>
                <a:spcPts val="0"/>
              </a:spcBef>
              <a:spcAft>
                <a:spcPts val="0"/>
              </a:spcAft>
              <a:buSzPts val="1800"/>
              <a:buChar char="●"/>
            </a:pPr>
            <a:r>
              <a:rPr lang="en"/>
              <a:t>RFM+: Other features calculated from transactions</a:t>
            </a:r>
            <a:endParaRPr/>
          </a:p>
          <a:p>
            <a:pPr indent="-342900" lvl="0" marL="457200" rtl="0" algn="l">
              <a:spcBef>
                <a:spcPts val="0"/>
              </a:spcBef>
              <a:spcAft>
                <a:spcPts val="0"/>
              </a:spcAft>
              <a:buSzPts val="1800"/>
              <a:buChar char="●"/>
            </a:pPr>
            <a:r>
              <a:rPr lang="en"/>
              <a:t>Percentile Analysis vs. Clustering Techniques</a:t>
            </a:r>
            <a:endParaRPr/>
          </a:p>
        </p:txBody>
      </p:sp>
      <p:grpSp>
        <p:nvGrpSpPr>
          <p:cNvPr id="87" name="Google Shape;87;p14"/>
          <p:cNvGrpSpPr/>
          <p:nvPr/>
        </p:nvGrpSpPr>
        <p:grpSpPr>
          <a:xfrm>
            <a:off x="672275" y="131925"/>
            <a:ext cx="1518778" cy="4879654"/>
            <a:chOff x="638475" y="223925"/>
            <a:chExt cx="1518778" cy="4879654"/>
          </a:xfrm>
        </p:grpSpPr>
        <p:pic>
          <p:nvPicPr>
            <p:cNvPr id="88" name="Google Shape;88;p14"/>
            <p:cNvPicPr preferRelativeResize="0"/>
            <p:nvPr/>
          </p:nvPicPr>
          <p:blipFill rotWithShape="1">
            <a:blip r:embed="rId3">
              <a:alphaModFix/>
            </a:blip>
            <a:srcRect b="0" l="0" r="67557" t="0"/>
            <a:stretch/>
          </p:blipFill>
          <p:spPr>
            <a:xfrm>
              <a:off x="671878" y="223925"/>
              <a:ext cx="1451973" cy="1634498"/>
            </a:xfrm>
            <a:prstGeom prst="rect">
              <a:avLst/>
            </a:prstGeom>
            <a:noFill/>
            <a:ln>
              <a:noFill/>
            </a:ln>
          </p:spPr>
        </p:pic>
        <p:pic>
          <p:nvPicPr>
            <p:cNvPr id="89" name="Google Shape;89;p14"/>
            <p:cNvPicPr preferRelativeResize="0"/>
            <p:nvPr/>
          </p:nvPicPr>
          <p:blipFill rotWithShape="1">
            <a:blip r:embed="rId3">
              <a:alphaModFix/>
            </a:blip>
            <a:srcRect b="0" l="32612" r="33943" t="0"/>
            <a:stretch/>
          </p:blipFill>
          <p:spPr>
            <a:xfrm>
              <a:off x="649426" y="1858425"/>
              <a:ext cx="1496876" cy="1634475"/>
            </a:xfrm>
            <a:prstGeom prst="rect">
              <a:avLst/>
            </a:prstGeom>
            <a:noFill/>
            <a:ln>
              <a:noFill/>
            </a:ln>
          </p:spPr>
        </p:pic>
        <p:pic>
          <p:nvPicPr>
            <p:cNvPr id="90" name="Google Shape;90;p14"/>
            <p:cNvPicPr preferRelativeResize="0"/>
            <p:nvPr/>
          </p:nvPicPr>
          <p:blipFill rotWithShape="1">
            <a:blip r:embed="rId3">
              <a:alphaModFix/>
            </a:blip>
            <a:srcRect b="0" l="66064" r="0" t="0"/>
            <a:stretch/>
          </p:blipFill>
          <p:spPr>
            <a:xfrm>
              <a:off x="638475" y="3469081"/>
              <a:ext cx="1518778" cy="163449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1"/>
                                        <p:tgtEl>
                                          <p:spTgt spid="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1"/>
                                        <p:tgtEl>
                                          <p:spTgt spid="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1"/>
                                        <p:tgtEl>
                                          <p:spTgt spid="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Effect filter="fade" transition="in">
                                      <p:cBhvr>
                                        <p:cTn dur="1"/>
                                        <p:tgtEl>
                                          <p:spTgt spid="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Effect filter="fade" transition="in">
                                      <p:cBhvr>
                                        <p:cTn dur="1"/>
                                        <p:tgtEl>
                                          <p:spTgt spid="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animEffect filter="fade" transition="in">
                                      <p:cBhvr>
                                        <p:cTn dur="1"/>
                                        <p:tgtEl>
                                          <p:spTgt spid="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title"/>
          </p:nvPr>
        </p:nvSpPr>
        <p:spPr>
          <a:xfrm>
            <a:off x="311700" y="172600"/>
            <a:ext cx="8520600" cy="6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600">
                <a:solidFill>
                  <a:schemeClr val="dk1"/>
                </a:solidFill>
              </a:rPr>
              <a:t>Data Cleaning</a:t>
            </a:r>
            <a:endParaRPr sz="3600">
              <a:solidFill>
                <a:schemeClr val="dk1"/>
              </a:solidFill>
            </a:endParaRPr>
          </a:p>
          <a:p>
            <a:pPr indent="0" lvl="0" marL="0" rtl="0" algn="l">
              <a:spcBef>
                <a:spcPts val="0"/>
              </a:spcBef>
              <a:spcAft>
                <a:spcPts val="0"/>
              </a:spcAft>
              <a:buNone/>
            </a:pPr>
            <a:r>
              <a:t/>
            </a:r>
            <a:endParaRPr sz="3600">
              <a:solidFill>
                <a:schemeClr val="dk1"/>
              </a:solidFill>
            </a:endParaRPr>
          </a:p>
        </p:txBody>
      </p:sp>
      <p:pic>
        <p:nvPicPr>
          <p:cNvPr id="96" name="Google Shape;96;p15"/>
          <p:cNvPicPr preferRelativeResize="0"/>
          <p:nvPr/>
        </p:nvPicPr>
        <p:blipFill>
          <a:blip r:embed="rId3">
            <a:alphaModFix/>
          </a:blip>
          <a:stretch>
            <a:fillRect/>
          </a:stretch>
        </p:blipFill>
        <p:spPr>
          <a:xfrm>
            <a:off x="415650" y="1176763"/>
            <a:ext cx="3657600" cy="1181100"/>
          </a:xfrm>
          <a:prstGeom prst="rect">
            <a:avLst/>
          </a:prstGeom>
          <a:noFill/>
          <a:ln>
            <a:noFill/>
          </a:ln>
        </p:spPr>
      </p:pic>
      <p:sp>
        <p:nvSpPr>
          <p:cNvPr id="97" name="Google Shape;97;p15"/>
          <p:cNvSpPr txBox="1"/>
          <p:nvPr/>
        </p:nvSpPr>
        <p:spPr>
          <a:xfrm>
            <a:off x="4218725" y="1864138"/>
            <a:ext cx="45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http://archive.ics.uci.edu/ml/datasets/Online+Retail+II</a:t>
            </a:r>
            <a:endParaRPr/>
          </a:p>
        </p:txBody>
      </p:sp>
      <p:sp>
        <p:nvSpPr>
          <p:cNvPr id="98" name="Google Shape;98;p15"/>
          <p:cNvSpPr txBox="1"/>
          <p:nvPr>
            <p:ph type="title"/>
          </p:nvPr>
        </p:nvSpPr>
        <p:spPr>
          <a:xfrm>
            <a:off x="4218725" y="1322263"/>
            <a:ext cx="4509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Online Retail II Data Set</a:t>
            </a:r>
            <a:endParaRPr/>
          </a:p>
        </p:txBody>
      </p:sp>
      <p:pic>
        <p:nvPicPr>
          <p:cNvPr id="99" name="Google Shape;99;p15"/>
          <p:cNvPicPr preferRelativeResize="0"/>
          <p:nvPr/>
        </p:nvPicPr>
        <p:blipFill rotWithShape="1">
          <a:blip r:embed="rId5">
            <a:alphaModFix/>
          </a:blip>
          <a:srcRect b="34168" l="21668" r="23737" t="46862"/>
          <a:stretch/>
        </p:blipFill>
        <p:spPr>
          <a:xfrm>
            <a:off x="1049488" y="2722450"/>
            <a:ext cx="7045023" cy="1631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172600"/>
            <a:ext cx="8520600" cy="6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600">
                <a:solidFill>
                  <a:schemeClr val="dk1"/>
                </a:solidFill>
              </a:rPr>
              <a:t>Feature Engineering</a:t>
            </a:r>
            <a:endParaRPr sz="3600">
              <a:solidFill>
                <a:schemeClr val="dk1"/>
              </a:solidFill>
            </a:endParaRPr>
          </a:p>
          <a:p>
            <a:pPr indent="0" lvl="0" marL="0" rtl="0" algn="l">
              <a:spcBef>
                <a:spcPts val="0"/>
              </a:spcBef>
              <a:spcAft>
                <a:spcPts val="0"/>
              </a:spcAft>
              <a:buNone/>
            </a:pPr>
            <a:r>
              <a:t/>
            </a:r>
            <a:endParaRPr sz="3600">
              <a:solidFill>
                <a:schemeClr val="dk1"/>
              </a:solidFill>
            </a:endParaRPr>
          </a:p>
        </p:txBody>
      </p:sp>
      <p:sp>
        <p:nvSpPr>
          <p:cNvPr id="105" name="Google Shape;105;p16"/>
          <p:cNvSpPr txBox="1"/>
          <p:nvPr/>
        </p:nvSpPr>
        <p:spPr>
          <a:xfrm>
            <a:off x="727350" y="1184575"/>
            <a:ext cx="3283500" cy="32493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SzPts val="2200"/>
              <a:buFont typeface="Lato"/>
              <a:buChar char="●"/>
            </a:pPr>
            <a:r>
              <a:rPr lang="en" sz="2200">
                <a:latin typeface="Lato"/>
                <a:ea typeface="Lato"/>
                <a:cs typeface="Lato"/>
                <a:sym typeface="Lato"/>
              </a:rPr>
              <a:t>Recency</a:t>
            </a:r>
            <a:endParaRPr sz="2200">
              <a:latin typeface="Lato"/>
              <a:ea typeface="Lato"/>
              <a:cs typeface="Lato"/>
              <a:sym typeface="Lato"/>
            </a:endParaRPr>
          </a:p>
          <a:p>
            <a:pPr indent="-368300" lvl="0" marL="457200" rtl="0" algn="l">
              <a:lnSpc>
                <a:spcPct val="115000"/>
              </a:lnSpc>
              <a:spcBef>
                <a:spcPts val="0"/>
              </a:spcBef>
              <a:spcAft>
                <a:spcPts val="0"/>
              </a:spcAft>
              <a:buSzPts val="2200"/>
              <a:buFont typeface="Lato"/>
              <a:buChar char="●"/>
            </a:pPr>
            <a:r>
              <a:rPr lang="en" sz="2200">
                <a:latin typeface="Lato"/>
                <a:ea typeface="Lato"/>
                <a:cs typeface="Lato"/>
                <a:sym typeface="Lato"/>
              </a:rPr>
              <a:t>Frequency </a:t>
            </a:r>
            <a:endParaRPr sz="2200">
              <a:latin typeface="Lato"/>
              <a:ea typeface="Lato"/>
              <a:cs typeface="Lato"/>
              <a:sym typeface="Lato"/>
            </a:endParaRPr>
          </a:p>
          <a:p>
            <a:pPr indent="-368300" lvl="0" marL="457200" rtl="0" algn="l">
              <a:lnSpc>
                <a:spcPct val="115000"/>
              </a:lnSpc>
              <a:spcBef>
                <a:spcPts val="0"/>
              </a:spcBef>
              <a:spcAft>
                <a:spcPts val="0"/>
              </a:spcAft>
              <a:buSzPts val="2200"/>
              <a:buFont typeface="Lato"/>
              <a:buChar char="●"/>
            </a:pPr>
            <a:r>
              <a:rPr lang="en" sz="2200">
                <a:latin typeface="Lato"/>
                <a:ea typeface="Lato"/>
                <a:cs typeface="Lato"/>
                <a:sym typeface="Lato"/>
              </a:rPr>
              <a:t>Monetary Value</a:t>
            </a:r>
            <a:endParaRPr sz="2200">
              <a:latin typeface="Lato"/>
              <a:ea typeface="Lato"/>
              <a:cs typeface="Lato"/>
              <a:sym typeface="Lato"/>
            </a:endParaRPr>
          </a:p>
          <a:p>
            <a:pPr indent="-368300" lvl="0" marL="457200" rtl="0" algn="l">
              <a:lnSpc>
                <a:spcPct val="115000"/>
              </a:lnSpc>
              <a:spcBef>
                <a:spcPts val="0"/>
              </a:spcBef>
              <a:spcAft>
                <a:spcPts val="0"/>
              </a:spcAft>
              <a:buClr>
                <a:schemeClr val="dk2"/>
              </a:buClr>
              <a:buSzPts val="2200"/>
              <a:buFont typeface="Lato"/>
              <a:buChar char="●"/>
            </a:pPr>
            <a:r>
              <a:rPr lang="en" sz="2200">
                <a:solidFill>
                  <a:schemeClr val="dk2"/>
                </a:solidFill>
                <a:latin typeface="Lato"/>
                <a:ea typeface="Lato"/>
                <a:cs typeface="Lato"/>
                <a:sym typeface="Lato"/>
              </a:rPr>
              <a:t>Average Order Time</a:t>
            </a:r>
            <a:endParaRPr sz="2200">
              <a:solidFill>
                <a:schemeClr val="dk2"/>
              </a:solidFill>
              <a:latin typeface="Lato"/>
              <a:ea typeface="Lato"/>
              <a:cs typeface="Lato"/>
              <a:sym typeface="Lato"/>
            </a:endParaRPr>
          </a:p>
          <a:p>
            <a:pPr indent="-368300" lvl="0" marL="457200" rtl="0" algn="l">
              <a:lnSpc>
                <a:spcPct val="115000"/>
              </a:lnSpc>
              <a:spcBef>
                <a:spcPts val="0"/>
              </a:spcBef>
              <a:spcAft>
                <a:spcPts val="0"/>
              </a:spcAft>
              <a:buClr>
                <a:schemeClr val="dk2"/>
              </a:buClr>
              <a:buSzPts val="2200"/>
              <a:buFont typeface="Lato"/>
              <a:buChar char="●"/>
            </a:pPr>
            <a:r>
              <a:rPr lang="en" sz="2200">
                <a:solidFill>
                  <a:schemeClr val="dk2"/>
                </a:solidFill>
                <a:latin typeface="Lato"/>
                <a:ea typeface="Lato"/>
                <a:cs typeface="Lato"/>
                <a:sym typeface="Lato"/>
              </a:rPr>
              <a:t>Maximum Price</a:t>
            </a:r>
            <a:endParaRPr sz="2200">
              <a:solidFill>
                <a:schemeClr val="dk2"/>
              </a:solidFill>
              <a:latin typeface="Lato"/>
              <a:ea typeface="Lato"/>
              <a:cs typeface="Lato"/>
              <a:sym typeface="Lato"/>
            </a:endParaRPr>
          </a:p>
          <a:p>
            <a:pPr indent="-368300" lvl="0" marL="457200" rtl="0" algn="l">
              <a:lnSpc>
                <a:spcPct val="115000"/>
              </a:lnSpc>
              <a:spcBef>
                <a:spcPts val="0"/>
              </a:spcBef>
              <a:spcAft>
                <a:spcPts val="0"/>
              </a:spcAft>
              <a:buClr>
                <a:schemeClr val="dk2"/>
              </a:buClr>
              <a:buSzPts val="2200"/>
              <a:buFont typeface="Lato"/>
              <a:buChar char="●"/>
            </a:pPr>
            <a:r>
              <a:rPr lang="en" sz="2200">
                <a:solidFill>
                  <a:schemeClr val="dk2"/>
                </a:solidFill>
                <a:latin typeface="Lato"/>
                <a:ea typeface="Lato"/>
                <a:cs typeface="Lato"/>
                <a:sym typeface="Lato"/>
              </a:rPr>
              <a:t>Average Items</a:t>
            </a:r>
            <a:endParaRPr sz="2200">
              <a:solidFill>
                <a:schemeClr val="dk2"/>
              </a:solidFill>
              <a:latin typeface="Lato"/>
              <a:ea typeface="Lato"/>
              <a:cs typeface="Lato"/>
              <a:sym typeface="Lato"/>
            </a:endParaRPr>
          </a:p>
          <a:p>
            <a:pPr indent="-368300" lvl="0" marL="457200" rtl="0" algn="l">
              <a:lnSpc>
                <a:spcPct val="115000"/>
              </a:lnSpc>
              <a:spcBef>
                <a:spcPts val="0"/>
              </a:spcBef>
              <a:spcAft>
                <a:spcPts val="0"/>
              </a:spcAft>
              <a:buClr>
                <a:schemeClr val="dk2"/>
              </a:buClr>
              <a:buSzPts val="2200"/>
              <a:buFont typeface="Lato"/>
              <a:buChar char="●"/>
            </a:pPr>
            <a:r>
              <a:rPr lang="en" sz="2200">
                <a:solidFill>
                  <a:schemeClr val="dk2"/>
                </a:solidFill>
                <a:latin typeface="Lato"/>
                <a:ea typeface="Lato"/>
                <a:cs typeface="Lato"/>
                <a:sym typeface="Lato"/>
              </a:rPr>
              <a:t>Country (encoded as Region)</a:t>
            </a:r>
            <a:endParaRPr sz="2200">
              <a:latin typeface="Lato"/>
              <a:ea typeface="Lato"/>
              <a:cs typeface="Lato"/>
              <a:sym typeface="Lato"/>
            </a:endParaRPr>
          </a:p>
        </p:txBody>
      </p:sp>
      <p:pic>
        <p:nvPicPr>
          <p:cNvPr id="106" name="Google Shape;106;p16"/>
          <p:cNvPicPr preferRelativeResize="0"/>
          <p:nvPr/>
        </p:nvPicPr>
        <p:blipFill>
          <a:blip r:embed="rId3">
            <a:alphaModFix/>
          </a:blip>
          <a:stretch>
            <a:fillRect/>
          </a:stretch>
        </p:blipFill>
        <p:spPr>
          <a:xfrm>
            <a:off x="4443800" y="795975"/>
            <a:ext cx="3944914" cy="4026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1"/>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1"/>
                                        <p:tgtEl>
                                          <p:spTgt spid="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1"/>
                                        <p:tgtEl>
                                          <p:spTgt spid="1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animEffect filter="fade" transition="in">
                                      <p:cBhvr>
                                        <p:cTn dur="1"/>
                                        <p:tgtEl>
                                          <p:spTgt spid="1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animEffect filter="fade" transition="in">
                                      <p:cBhvr>
                                        <p:cTn dur="1"/>
                                        <p:tgtEl>
                                          <p:spTgt spid="1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animEffect filter="fade" transition="in">
                                      <p:cBhvr>
                                        <p:cTn dur="1"/>
                                        <p:tgtEl>
                                          <p:spTgt spid="1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6" st="6"/>
                                            </p:txEl>
                                          </p:spTgt>
                                        </p:tgtEl>
                                        <p:attrNameLst>
                                          <p:attrName>style.visibility</p:attrName>
                                        </p:attrNameLst>
                                      </p:cBhvr>
                                      <p:to>
                                        <p:strVal val="visible"/>
                                      </p:to>
                                    </p:set>
                                    <p:animEffect filter="fade" transition="in">
                                      <p:cBhvr>
                                        <p:cTn dur="1"/>
                                        <p:tgtEl>
                                          <p:spTgt spid="1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265500" y="56350"/>
            <a:ext cx="4045200" cy="78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Results</a:t>
            </a:r>
            <a:endParaRPr/>
          </a:p>
        </p:txBody>
      </p:sp>
      <p:sp>
        <p:nvSpPr>
          <p:cNvPr id="112" name="Google Shape;112;p17"/>
          <p:cNvSpPr txBox="1"/>
          <p:nvPr>
            <p:ph idx="1" type="subTitle"/>
          </p:nvPr>
        </p:nvSpPr>
        <p:spPr>
          <a:xfrm>
            <a:off x="265500" y="724197"/>
            <a:ext cx="4045200" cy="4857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Three viable models</a:t>
            </a:r>
            <a:endParaRPr/>
          </a:p>
        </p:txBody>
      </p:sp>
      <p:pic>
        <p:nvPicPr>
          <p:cNvPr id="113" name="Google Shape;113;p17"/>
          <p:cNvPicPr preferRelativeResize="0"/>
          <p:nvPr/>
        </p:nvPicPr>
        <p:blipFill rotWithShape="1">
          <a:blip r:embed="rId3">
            <a:alphaModFix/>
          </a:blip>
          <a:srcRect b="9010" l="25359" r="27599" t="16026"/>
          <a:stretch/>
        </p:blipFill>
        <p:spPr>
          <a:xfrm>
            <a:off x="4956800" y="310888"/>
            <a:ext cx="3811763" cy="4042499"/>
          </a:xfrm>
          <a:prstGeom prst="rect">
            <a:avLst/>
          </a:prstGeom>
          <a:noFill/>
          <a:ln>
            <a:noFill/>
          </a:ln>
        </p:spPr>
      </p:pic>
      <p:pic>
        <p:nvPicPr>
          <p:cNvPr id="114" name="Google Shape;114;p17"/>
          <p:cNvPicPr preferRelativeResize="0"/>
          <p:nvPr/>
        </p:nvPicPr>
        <p:blipFill rotWithShape="1">
          <a:blip r:embed="rId4">
            <a:alphaModFix/>
          </a:blip>
          <a:srcRect b="9010" l="25359" r="27599" t="16026"/>
          <a:stretch/>
        </p:blipFill>
        <p:spPr>
          <a:xfrm>
            <a:off x="4956800" y="310888"/>
            <a:ext cx="3811763" cy="4042499"/>
          </a:xfrm>
          <a:prstGeom prst="rect">
            <a:avLst/>
          </a:prstGeom>
          <a:noFill/>
          <a:ln>
            <a:noFill/>
          </a:ln>
        </p:spPr>
      </p:pic>
      <p:pic>
        <p:nvPicPr>
          <p:cNvPr id="115" name="Google Shape;115;p17"/>
          <p:cNvPicPr preferRelativeResize="0"/>
          <p:nvPr/>
        </p:nvPicPr>
        <p:blipFill rotWithShape="1">
          <a:blip r:embed="rId5">
            <a:alphaModFix/>
          </a:blip>
          <a:srcRect b="9010" l="25359" r="27599" t="16026"/>
          <a:stretch/>
        </p:blipFill>
        <p:spPr>
          <a:xfrm>
            <a:off x="4956800" y="310888"/>
            <a:ext cx="3811763" cy="4042499"/>
          </a:xfrm>
          <a:prstGeom prst="rect">
            <a:avLst/>
          </a:prstGeom>
          <a:noFill/>
          <a:ln>
            <a:noFill/>
          </a:ln>
        </p:spPr>
      </p:pic>
      <p:sp>
        <p:nvSpPr>
          <p:cNvPr id="116" name="Google Shape;116;p17"/>
          <p:cNvSpPr txBox="1"/>
          <p:nvPr>
            <p:ph idx="1" type="subTitle"/>
          </p:nvPr>
        </p:nvSpPr>
        <p:spPr>
          <a:xfrm>
            <a:off x="319050" y="2334275"/>
            <a:ext cx="3938100" cy="8790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2400"/>
              <a:t>2 - </a:t>
            </a:r>
            <a:r>
              <a:rPr lang="en" sz="2400">
                <a:latin typeface="Lato"/>
                <a:ea typeface="Lato"/>
                <a:cs typeface="Lato"/>
                <a:sym typeface="Lato"/>
              </a:rPr>
              <a:t>RFMO</a:t>
            </a:r>
            <a:r>
              <a:rPr b="1" lang="en" sz="2400"/>
              <a:t>: 6 segments</a:t>
            </a:r>
            <a:endParaRPr b="1" sz="1800"/>
          </a:p>
          <a:p>
            <a:pPr indent="0" lvl="0" marL="457200" rtl="0" algn="l">
              <a:lnSpc>
                <a:spcPct val="100000"/>
              </a:lnSpc>
              <a:spcBef>
                <a:spcPts val="0"/>
              </a:spcBef>
              <a:spcAft>
                <a:spcPts val="0"/>
              </a:spcAft>
              <a:buNone/>
            </a:pPr>
            <a:r>
              <a:rPr b="1" lang="en" sz="1800">
                <a:solidFill>
                  <a:schemeClr val="dk1"/>
                </a:solidFill>
              </a:rPr>
              <a:t>(silhouette score = 0.356)</a:t>
            </a:r>
            <a:endParaRPr b="1" sz="1800">
              <a:solidFill>
                <a:schemeClr val="dk1"/>
              </a:solidFill>
            </a:endParaRPr>
          </a:p>
        </p:txBody>
      </p:sp>
      <p:sp>
        <p:nvSpPr>
          <p:cNvPr id="117" name="Google Shape;117;p17"/>
          <p:cNvSpPr txBox="1"/>
          <p:nvPr>
            <p:ph idx="1" type="subTitle"/>
          </p:nvPr>
        </p:nvSpPr>
        <p:spPr>
          <a:xfrm>
            <a:off x="319050" y="3213325"/>
            <a:ext cx="3938100" cy="8790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2400"/>
              <a:t>3</a:t>
            </a:r>
            <a:r>
              <a:rPr b="1" lang="en" sz="2400"/>
              <a:t> - </a:t>
            </a:r>
            <a:r>
              <a:rPr lang="en" sz="2400">
                <a:latin typeface="Lato"/>
                <a:ea typeface="Lato"/>
                <a:cs typeface="Lato"/>
                <a:sym typeface="Lato"/>
              </a:rPr>
              <a:t>RFM+</a:t>
            </a:r>
            <a:r>
              <a:rPr b="1" lang="en" sz="2400"/>
              <a:t>: 3 segments</a:t>
            </a:r>
            <a:endParaRPr b="1" sz="2400"/>
          </a:p>
          <a:p>
            <a:pPr indent="0" lvl="0" marL="457200" rtl="0" algn="l">
              <a:lnSpc>
                <a:spcPct val="100000"/>
              </a:lnSpc>
              <a:spcBef>
                <a:spcPts val="0"/>
              </a:spcBef>
              <a:spcAft>
                <a:spcPts val="0"/>
              </a:spcAft>
              <a:buNone/>
            </a:pPr>
            <a:r>
              <a:rPr b="1" lang="en" sz="1800">
                <a:solidFill>
                  <a:schemeClr val="dk1"/>
                </a:solidFill>
              </a:rPr>
              <a:t>(silhouette score = 0.367)</a:t>
            </a:r>
            <a:endParaRPr b="1" sz="1800">
              <a:solidFill>
                <a:schemeClr val="dk1"/>
              </a:solidFill>
            </a:endParaRPr>
          </a:p>
        </p:txBody>
      </p:sp>
      <p:sp>
        <p:nvSpPr>
          <p:cNvPr id="118" name="Google Shape;118;p17"/>
          <p:cNvSpPr txBox="1"/>
          <p:nvPr>
            <p:ph idx="1" type="subTitle"/>
          </p:nvPr>
        </p:nvSpPr>
        <p:spPr>
          <a:xfrm>
            <a:off x="319050" y="1455225"/>
            <a:ext cx="3938100" cy="7836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2400"/>
              <a:t>1</a:t>
            </a:r>
            <a:r>
              <a:rPr b="1" lang="en" sz="2400"/>
              <a:t> - </a:t>
            </a:r>
            <a:r>
              <a:rPr lang="en" sz="2400">
                <a:latin typeface="Lato"/>
                <a:ea typeface="Lato"/>
                <a:cs typeface="Lato"/>
                <a:sym typeface="Lato"/>
              </a:rPr>
              <a:t>RFM</a:t>
            </a:r>
            <a:r>
              <a:rPr b="1" lang="en" sz="2400"/>
              <a:t>: 4 segments</a:t>
            </a:r>
            <a:endParaRPr b="1" sz="2400"/>
          </a:p>
          <a:p>
            <a:pPr indent="0" lvl="0" marL="457200" rtl="0" algn="l">
              <a:lnSpc>
                <a:spcPct val="100000"/>
              </a:lnSpc>
              <a:spcBef>
                <a:spcPts val="0"/>
              </a:spcBef>
              <a:spcAft>
                <a:spcPts val="0"/>
              </a:spcAft>
              <a:buNone/>
            </a:pPr>
            <a:r>
              <a:rPr b="1" lang="en" sz="1800">
                <a:solidFill>
                  <a:schemeClr val="dk1"/>
                </a:solidFill>
              </a:rPr>
              <a:t>(silhouette score = 0.364)</a:t>
            </a:r>
            <a:endParaRPr b="1"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3">
            <a:alphaModFix/>
          </a:blip>
          <a:stretch>
            <a:fillRect/>
          </a:stretch>
        </p:blipFill>
        <p:spPr>
          <a:xfrm>
            <a:off x="569800" y="58900"/>
            <a:ext cx="3762375" cy="2647950"/>
          </a:xfrm>
          <a:prstGeom prst="rect">
            <a:avLst/>
          </a:prstGeom>
          <a:noFill/>
          <a:ln>
            <a:noFill/>
          </a:ln>
        </p:spPr>
      </p:pic>
      <p:pic>
        <p:nvPicPr>
          <p:cNvPr id="124" name="Google Shape;124;p18"/>
          <p:cNvPicPr preferRelativeResize="0"/>
          <p:nvPr/>
        </p:nvPicPr>
        <p:blipFill>
          <a:blip r:embed="rId4">
            <a:alphaModFix/>
          </a:blip>
          <a:stretch>
            <a:fillRect/>
          </a:stretch>
        </p:blipFill>
        <p:spPr>
          <a:xfrm>
            <a:off x="4815315" y="1899825"/>
            <a:ext cx="3507809" cy="2539508"/>
          </a:xfrm>
          <a:prstGeom prst="rect">
            <a:avLst/>
          </a:prstGeom>
          <a:noFill/>
          <a:ln>
            <a:noFill/>
          </a:ln>
        </p:spPr>
      </p:pic>
      <p:pic>
        <p:nvPicPr>
          <p:cNvPr id="125" name="Google Shape;125;p18"/>
          <p:cNvPicPr preferRelativeResize="0"/>
          <p:nvPr/>
        </p:nvPicPr>
        <p:blipFill>
          <a:blip r:embed="rId5">
            <a:alphaModFix/>
          </a:blip>
          <a:stretch>
            <a:fillRect/>
          </a:stretch>
        </p:blipFill>
        <p:spPr>
          <a:xfrm>
            <a:off x="703138" y="2628900"/>
            <a:ext cx="3629025" cy="2514600"/>
          </a:xfrm>
          <a:prstGeom prst="rect">
            <a:avLst/>
          </a:prstGeom>
          <a:noFill/>
          <a:ln>
            <a:noFill/>
          </a:ln>
        </p:spPr>
      </p:pic>
      <p:sp>
        <p:nvSpPr>
          <p:cNvPr id="126" name="Google Shape;126;p18"/>
          <p:cNvSpPr txBox="1"/>
          <p:nvPr>
            <p:ph type="title"/>
          </p:nvPr>
        </p:nvSpPr>
        <p:spPr>
          <a:xfrm>
            <a:off x="5127875" y="595950"/>
            <a:ext cx="2882700" cy="76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lang="en" sz="2900"/>
              <a:t>Why 3 Models?</a:t>
            </a:r>
            <a:endParaRPr sz="2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RFM+</a:t>
            </a:r>
            <a:endParaRPr/>
          </a:p>
        </p:txBody>
      </p:sp>
      <p:pic>
        <p:nvPicPr>
          <p:cNvPr id="132" name="Google Shape;132;p19"/>
          <p:cNvPicPr preferRelativeResize="0"/>
          <p:nvPr/>
        </p:nvPicPr>
        <p:blipFill>
          <a:blip r:embed="rId3">
            <a:alphaModFix/>
          </a:blip>
          <a:stretch>
            <a:fillRect/>
          </a:stretch>
        </p:blipFill>
        <p:spPr>
          <a:xfrm>
            <a:off x="631675" y="1051173"/>
            <a:ext cx="7863839" cy="3950511"/>
          </a:xfrm>
          <a:prstGeom prst="rect">
            <a:avLst/>
          </a:prstGeom>
          <a:noFill/>
          <a:ln>
            <a:noFill/>
          </a:ln>
        </p:spPr>
      </p:pic>
      <p:sp>
        <p:nvSpPr>
          <p:cNvPr id="133" name="Google Shape;133;p19"/>
          <p:cNvSpPr txBox="1"/>
          <p:nvPr/>
        </p:nvSpPr>
        <p:spPr>
          <a:xfrm>
            <a:off x="4454275" y="471425"/>
            <a:ext cx="12678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One &amp; Done</a:t>
            </a:r>
            <a:endParaRPr>
              <a:solidFill>
                <a:srgbClr val="FFFFFF"/>
              </a:solidFill>
              <a:latin typeface="Lato"/>
              <a:ea typeface="Lato"/>
              <a:cs typeface="Lato"/>
              <a:sym typeface="Lato"/>
            </a:endParaRPr>
          </a:p>
        </p:txBody>
      </p:sp>
      <p:sp>
        <p:nvSpPr>
          <p:cNvPr id="134" name="Google Shape;134;p19"/>
          <p:cNvSpPr txBox="1"/>
          <p:nvPr/>
        </p:nvSpPr>
        <p:spPr>
          <a:xfrm>
            <a:off x="2410775" y="471425"/>
            <a:ext cx="18219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Old Friends/</a:t>
            </a:r>
            <a:r>
              <a:rPr lang="en">
                <a:solidFill>
                  <a:srgbClr val="FFFFFF"/>
                </a:solidFill>
                <a:latin typeface="Lato"/>
                <a:ea typeface="Lato"/>
                <a:cs typeface="Lato"/>
                <a:sym typeface="Lato"/>
              </a:rPr>
              <a:t>At Risk</a:t>
            </a:r>
            <a:endParaRPr>
              <a:solidFill>
                <a:srgbClr val="FFFFFF"/>
              </a:solidFill>
              <a:latin typeface="Lato"/>
              <a:ea typeface="Lato"/>
              <a:cs typeface="Lato"/>
              <a:sym typeface="Lato"/>
            </a:endParaRPr>
          </a:p>
        </p:txBody>
      </p:sp>
      <p:sp>
        <p:nvSpPr>
          <p:cNvPr id="135" name="Google Shape;135;p19"/>
          <p:cNvSpPr txBox="1"/>
          <p:nvPr/>
        </p:nvSpPr>
        <p:spPr>
          <a:xfrm>
            <a:off x="5943675" y="471425"/>
            <a:ext cx="18219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Loyal Customers</a:t>
            </a:r>
            <a:endParaRPr>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RFM</a:t>
            </a:r>
            <a:endParaRPr/>
          </a:p>
        </p:txBody>
      </p:sp>
      <p:pic>
        <p:nvPicPr>
          <p:cNvPr id="141" name="Google Shape;141;p20"/>
          <p:cNvPicPr preferRelativeResize="0"/>
          <p:nvPr/>
        </p:nvPicPr>
        <p:blipFill>
          <a:blip r:embed="rId3">
            <a:alphaModFix/>
          </a:blip>
          <a:stretch>
            <a:fillRect/>
          </a:stretch>
        </p:blipFill>
        <p:spPr>
          <a:xfrm>
            <a:off x="631679" y="1051175"/>
            <a:ext cx="7863839" cy="3931920"/>
          </a:xfrm>
          <a:prstGeom prst="rect">
            <a:avLst/>
          </a:prstGeom>
          <a:noFill/>
          <a:ln>
            <a:noFill/>
          </a:ln>
        </p:spPr>
      </p:pic>
      <p:sp>
        <p:nvSpPr>
          <p:cNvPr id="142" name="Google Shape;142;p20"/>
          <p:cNvSpPr txBox="1"/>
          <p:nvPr/>
        </p:nvSpPr>
        <p:spPr>
          <a:xfrm>
            <a:off x="1413250" y="471425"/>
            <a:ext cx="18219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New/At Risk</a:t>
            </a:r>
            <a:endParaRPr>
              <a:solidFill>
                <a:srgbClr val="FFFFFF"/>
              </a:solidFill>
              <a:latin typeface="Lato"/>
              <a:ea typeface="Lato"/>
              <a:cs typeface="Lato"/>
              <a:sym typeface="Lato"/>
            </a:endParaRPr>
          </a:p>
        </p:txBody>
      </p:sp>
      <p:sp>
        <p:nvSpPr>
          <p:cNvPr id="143" name="Google Shape;143;p20"/>
          <p:cNvSpPr txBox="1"/>
          <p:nvPr/>
        </p:nvSpPr>
        <p:spPr>
          <a:xfrm>
            <a:off x="5218617" y="471425"/>
            <a:ext cx="18219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Loyal Customers</a:t>
            </a:r>
            <a:endParaRPr>
              <a:solidFill>
                <a:schemeClr val="dk2"/>
              </a:solidFill>
              <a:latin typeface="Lato"/>
              <a:ea typeface="Lato"/>
              <a:cs typeface="Lato"/>
              <a:sym typeface="Lato"/>
            </a:endParaRPr>
          </a:p>
        </p:txBody>
      </p:sp>
      <p:sp>
        <p:nvSpPr>
          <p:cNvPr id="144" name="Google Shape;144;p20"/>
          <p:cNvSpPr txBox="1"/>
          <p:nvPr/>
        </p:nvSpPr>
        <p:spPr>
          <a:xfrm>
            <a:off x="3315933" y="471425"/>
            <a:ext cx="1821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Old Friends</a:t>
            </a:r>
            <a:endParaRPr>
              <a:solidFill>
                <a:srgbClr val="FFFFFF"/>
              </a:solidFill>
              <a:latin typeface="Lato"/>
              <a:ea typeface="Lato"/>
              <a:cs typeface="Lato"/>
              <a:sym typeface="Lato"/>
            </a:endParaRPr>
          </a:p>
        </p:txBody>
      </p:sp>
      <p:sp>
        <p:nvSpPr>
          <p:cNvPr id="145" name="Google Shape;145;p20"/>
          <p:cNvSpPr txBox="1"/>
          <p:nvPr/>
        </p:nvSpPr>
        <p:spPr>
          <a:xfrm>
            <a:off x="7121300" y="471425"/>
            <a:ext cx="18219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Moved On</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RFM</a:t>
            </a:r>
            <a:endParaRPr/>
          </a:p>
        </p:txBody>
      </p:sp>
      <p:sp>
        <p:nvSpPr>
          <p:cNvPr id="151" name="Google Shape;151;p21"/>
          <p:cNvSpPr txBox="1"/>
          <p:nvPr/>
        </p:nvSpPr>
        <p:spPr>
          <a:xfrm>
            <a:off x="1413250" y="471425"/>
            <a:ext cx="18219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New/At Risk</a:t>
            </a:r>
            <a:endParaRPr>
              <a:solidFill>
                <a:srgbClr val="FFFFFF"/>
              </a:solidFill>
              <a:latin typeface="Lato"/>
              <a:ea typeface="Lato"/>
              <a:cs typeface="Lato"/>
              <a:sym typeface="Lato"/>
            </a:endParaRPr>
          </a:p>
        </p:txBody>
      </p:sp>
      <p:sp>
        <p:nvSpPr>
          <p:cNvPr id="152" name="Google Shape;152;p21"/>
          <p:cNvSpPr txBox="1"/>
          <p:nvPr/>
        </p:nvSpPr>
        <p:spPr>
          <a:xfrm>
            <a:off x="5218617" y="471425"/>
            <a:ext cx="18219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Loyal Customers</a:t>
            </a:r>
            <a:endParaRPr>
              <a:solidFill>
                <a:schemeClr val="dk2"/>
              </a:solidFill>
              <a:latin typeface="Lato"/>
              <a:ea typeface="Lato"/>
              <a:cs typeface="Lato"/>
              <a:sym typeface="Lato"/>
            </a:endParaRPr>
          </a:p>
        </p:txBody>
      </p:sp>
      <p:sp>
        <p:nvSpPr>
          <p:cNvPr id="153" name="Google Shape;153;p21"/>
          <p:cNvSpPr txBox="1"/>
          <p:nvPr/>
        </p:nvSpPr>
        <p:spPr>
          <a:xfrm>
            <a:off x="3315933" y="471425"/>
            <a:ext cx="18219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Old Friends</a:t>
            </a:r>
            <a:endParaRPr>
              <a:solidFill>
                <a:srgbClr val="FFFFFF"/>
              </a:solidFill>
              <a:latin typeface="Lato"/>
              <a:ea typeface="Lato"/>
              <a:cs typeface="Lato"/>
              <a:sym typeface="Lato"/>
            </a:endParaRPr>
          </a:p>
        </p:txBody>
      </p:sp>
      <p:sp>
        <p:nvSpPr>
          <p:cNvPr id="154" name="Google Shape;154;p21"/>
          <p:cNvSpPr txBox="1"/>
          <p:nvPr/>
        </p:nvSpPr>
        <p:spPr>
          <a:xfrm>
            <a:off x="7121300" y="471425"/>
            <a:ext cx="18219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Moved On</a:t>
            </a:r>
            <a:endParaRPr>
              <a:solidFill>
                <a:srgbClr val="FFFFFF"/>
              </a:solidFill>
              <a:latin typeface="Lato"/>
              <a:ea typeface="Lato"/>
              <a:cs typeface="Lato"/>
              <a:sym typeface="Lato"/>
            </a:endParaRPr>
          </a:p>
        </p:txBody>
      </p:sp>
      <p:pic>
        <p:nvPicPr>
          <p:cNvPr id="155" name="Google Shape;155;p21"/>
          <p:cNvPicPr preferRelativeResize="0"/>
          <p:nvPr/>
        </p:nvPicPr>
        <p:blipFill rotWithShape="1">
          <a:blip r:embed="rId3">
            <a:alphaModFix/>
          </a:blip>
          <a:srcRect b="8050" l="1652" r="0" t="12791"/>
          <a:stretch/>
        </p:blipFill>
        <p:spPr>
          <a:xfrm>
            <a:off x="806900" y="1051175"/>
            <a:ext cx="7530184" cy="4039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741B47"/>
      </a:dk1>
      <a:lt1>
        <a:srgbClr val="FFF2CC"/>
      </a:lt1>
      <a:dk2>
        <a:srgbClr val="000000"/>
      </a:dk2>
      <a:lt2>
        <a:srgbClr val="C0C0C0"/>
      </a:lt2>
      <a:accent1>
        <a:srgbClr val="117A7A"/>
      </a:accent1>
      <a:accent2>
        <a:srgbClr val="DFC120"/>
      </a:accent2>
      <a:accent3>
        <a:srgbClr val="7A117A"/>
      </a:accent3>
      <a:accent4>
        <a:srgbClr val="BEEBD3"/>
      </a:accent4>
      <a:accent5>
        <a:srgbClr val="E98966"/>
      </a:accent5>
      <a:accent6>
        <a:srgbClr val="EFC1FC"/>
      </a:accent6>
      <a:hlink>
        <a:srgbClr val="0B5394"/>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